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303" r:id="rId2"/>
    <p:sldId id="264" r:id="rId3"/>
    <p:sldId id="551" r:id="rId4"/>
    <p:sldId id="568" r:id="rId5"/>
    <p:sldId id="414" r:id="rId6"/>
    <p:sldId id="564" r:id="rId7"/>
    <p:sldId id="552" r:id="rId8"/>
    <p:sldId id="262" r:id="rId9"/>
    <p:sldId id="263" r:id="rId10"/>
    <p:sldId id="516" r:id="rId11"/>
    <p:sldId id="265" r:id="rId12"/>
    <p:sldId id="558" r:id="rId13"/>
    <p:sldId id="557" r:id="rId14"/>
    <p:sldId id="560" r:id="rId15"/>
    <p:sldId id="559" r:id="rId16"/>
    <p:sldId id="553" r:id="rId17"/>
    <p:sldId id="487" r:id="rId18"/>
    <p:sldId id="374" r:id="rId19"/>
    <p:sldId id="316" r:id="rId20"/>
    <p:sldId id="319" r:id="rId21"/>
    <p:sldId id="346" r:id="rId22"/>
    <p:sldId id="359" r:id="rId23"/>
    <p:sldId id="361" r:id="rId24"/>
    <p:sldId id="362" r:id="rId25"/>
    <p:sldId id="363" r:id="rId26"/>
    <p:sldId id="364" r:id="rId27"/>
    <p:sldId id="565" r:id="rId28"/>
    <p:sldId id="561" r:id="rId29"/>
    <p:sldId id="541" r:id="rId30"/>
    <p:sldId id="492" r:id="rId31"/>
    <p:sldId id="360" r:id="rId32"/>
    <p:sldId id="563" r:id="rId33"/>
    <p:sldId id="267" r:id="rId34"/>
    <p:sldId id="567" r:id="rId3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89"/>
    <p:restoredTop sz="75300"/>
  </p:normalViewPr>
  <p:slideViewPr>
    <p:cSldViewPr snapToGrid="0" snapToObjects="1">
      <p:cViewPr varScale="1">
        <p:scale>
          <a:sx n="97" d="100"/>
          <a:sy n="97" d="100"/>
        </p:scale>
        <p:origin x="2152"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8/24/20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8/24/20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pretty simple errors – you don’t have to be egregiously incompetent or negligent to make them. (**) And because they’re so easy to make, and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which makes sense when you consider the following three statements and ask yourself if they sound familiar.</a:t>
            </a:r>
            <a:endParaRPr lang="en-US" baseline="0" dirty="0"/>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affect patient management or public health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allows you to have computer code mixed in with English narrative that documents the purpose of the code and details about decisions that you made in the analysis.</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 Markdown document is </a:t>
            </a:r>
            <a:r>
              <a:rPr lang="en-US" baseline="0" dirty="0"/>
              <a:t>a regular text file that has “marks” to add styling. This text document can then be converted into a HTML or PDF document, in a process called “knitting”.</a:t>
            </a:r>
          </a:p>
          <a:p>
            <a:endParaRPr lang="en-US" baseline="0" dirty="0"/>
          </a:p>
          <a:p>
            <a:r>
              <a:rPr lang="en-US" baseline="0" dirty="0"/>
              <a:t>The “marks” (#, *, brackets for link) are designed to be easy to read and remember.</a:t>
            </a:r>
          </a:p>
          <a:p>
            <a:endParaRPr lang="en-US" baseline="0" dirty="0"/>
          </a:p>
          <a:p>
            <a:r>
              <a:rPr lang="en-US" baseline="0" dirty="0"/>
              <a:t>** </a:t>
            </a:r>
          </a:p>
          <a:p>
            <a:endParaRPr lang="en-US" baseline="0" dirty="0"/>
          </a:p>
          <a:p>
            <a:r>
              <a:rPr lang="en-US" baseline="0" dirty="0" err="1"/>
              <a:t>Rmarkdown</a:t>
            </a:r>
            <a:r>
              <a:rPr lang="en-US" baseline="0" dirty="0"/>
              <a:t> lets you add chunks of R code. This code - don't worry about how it works at this point - generates 100 normally distributed random numbers and assigns them to a variable called x. It then runs the summary function on x. </a:t>
            </a:r>
          </a:p>
          <a:p>
            <a:endParaRPr lang="en-US" baseline="0" dirty="0"/>
          </a:p>
          <a:p>
            <a:r>
              <a:rPr lang="en-US" baseline="0" dirty="0"/>
              <a:t>As you can see, in the rendered document the code chunk is placed neatly in a gray box to make it visually distinct from the marked up narrative text.</a:t>
            </a:r>
          </a:p>
          <a:p>
            <a:endParaRPr lang="en-US" baseline="0" dirty="0"/>
          </a:p>
          <a:p>
            <a:r>
              <a:rPr lang="en-US" baseline="0" dirty="0"/>
              <a:t>**</a:t>
            </a:r>
          </a:p>
          <a:p>
            <a:endParaRPr lang="en-US" baseline="0" dirty="0"/>
          </a:p>
          <a:p>
            <a:r>
              <a:rPr lang="en-US" baseline="0" dirty="0"/>
              <a:t>But here</a:t>
            </a:r>
            <a:r>
              <a:rPr lang="mr-IN" baseline="0" dirty="0"/>
              <a:t>’</a:t>
            </a:r>
            <a:r>
              <a:rPr lang="en-US" baseline="0" dirty="0"/>
              <a:t>s where it gets exciting: the rendered document also </a:t>
            </a:r>
            <a:r>
              <a:rPr lang="en-US" b="1" baseline="0" dirty="0"/>
              <a:t>runs</a:t>
            </a:r>
            <a:r>
              <a:rPr lang="en-US" b="0" baseline="0" dirty="0"/>
              <a:t> the code and shows the </a:t>
            </a:r>
            <a:r>
              <a:rPr lang="en-US" b="1" baseline="0" dirty="0"/>
              <a:t>result</a:t>
            </a:r>
            <a:r>
              <a:rPr lang="en-US" b="0" baseline="0" dirty="0"/>
              <a:t> right below the code! This way, a neatly formatted report is automatically the by-product of a completed analysis.</a:t>
            </a:r>
          </a:p>
          <a:p>
            <a:endParaRPr lang="en-US" b="0" baseline="0" dirty="0"/>
          </a:p>
          <a:p>
            <a:r>
              <a:rPr lang="en-US" b="0" baseline="0" dirty="0"/>
              <a:t>**</a:t>
            </a:r>
          </a:p>
          <a:p>
            <a:endParaRPr lang="en-US" b="0" baseline="0" dirty="0"/>
          </a:p>
          <a:p>
            <a:r>
              <a:rPr lang="en-US" b="0" baseline="0" dirty="0"/>
              <a:t>You can also include plots. Here we’re running the </a:t>
            </a:r>
            <a:r>
              <a:rPr lang="en-US" b="0" baseline="0" dirty="0" err="1"/>
              <a:t>hist</a:t>
            </a:r>
            <a:r>
              <a:rPr lang="en-US" b="0" baseline="0" dirty="0"/>
              <a:t> function on x, and the rendered document shows a histogram of the values in x.</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2613553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a:t>
            </a:r>
          </a:p>
          <a:p>
            <a:br>
              <a:rPr lang="en-US" dirty="0"/>
            </a:br>
            <a:r>
              <a:rPr lang="en-US" dirty="0"/>
              <a:t>* import a file that contains COVID19 test results from the microbiology lab. The data is stored in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MRNs, and date of birth of three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already organize your data in Excel.</a:t>
            </a:r>
          </a:p>
          <a:p>
            <a:pPr marL="171450" indent="-171450">
              <a:buFontTx/>
              <a:buChar char="-"/>
            </a:pPr>
            <a:r>
              <a:rPr lang="en-US" dirty="0"/>
              <a:t>Programming code that acts on the data should be consistent, concise, and mimic the English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Before I show you what a computational document looks like and how it fits into a reproducible workflow, let me introduce a few additional terms.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We use R for a lot of reasons, including that it’s free, it’s great for wrangling data, and it creates great graphics. Also, you can use R to pull data from </a:t>
            </a:r>
            <a:r>
              <a:rPr lang="en" dirty="0">
                <a:solidFill>
                  <a:schemeClr val="dk1"/>
                </a:solidFill>
              </a:rPr>
              <a:t>any of the databases that are being used at Penn and CHOP, such as Epic, Cerner, and SOFT. doing basic data analysis with R is actually not that difficult to learn for non-programmers.</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Then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Finally, there’s </a:t>
            </a:r>
            <a:r>
              <a:rPr lang="en" dirty="0" err="1"/>
              <a:t>RStudio</a:t>
            </a:r>
            <a:r>
              <a:rPr lang="en" dirty="0"/>
              <a:t>. </a:t>
            </a:r>
            <a:r>
              <a:rPr lang="en" dirty="0" err="1"/>
              <a:t>RStudio</a:t>
            </a:r>
            <a:r>
              <a:rPr lang="en" dirty="0"/>
              <a:t> is the name of a company and also the name of a piece of software this company makes and makes available for free. You can think of </a:t>
            </a:r>
            <a:r>
              <a:rPr lang="en" dirty="0" err="1"/>
              <a:t>RStudio</a:t>
            </a:r>
            <a:r>
              <a:rPr lang="en" dirty="0"/>
              <a:t> as a fancy editor for writing R and R Markdown. You can run </a:t>
            </a:r>
            <a:r>
              <a:rPr lang="en" dirty="0" err="1">
                <a:solidFill>
                  <a:schemeClr val="dk1"/>
                </a:solidFill>
              </a:rPr>
              <a:t>RStudio</a:t>
            </a:r>
            <a:r>
              <a:rPr lang="en" dirty="0">
                <a:solidFill>
                  <a:schemeClr val="dk1"/>
                </a:solidFill>
              </a:rPr>
              <a:t> on Mac or Windows, or, if you’re concerned about protecting patient data or intellectual property, it’s straightforward to lock down an </a:t>
            </a:r>
            <a:r>
              <a:rPr lang="en" dirty="0" err="1">
                <a:solidFill>
                  <a:schemeClr val="dk1"/>
                </a:solidFill>
              </a:rPr>
              <a:t>RStudio</a:t>
            </a:r>
            <a:r>
              <a:rPr lang="en" dirty="0">
                <a:solidFill>
                  <a:schemeClr val="dk1"/>
                </a:solidFill>
              </a:rPr>
              <a:t> server behind the hospital firewall.</a:t>
            </a:r>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features that makes R powerful is the fact</a:t>
            </a:r>
            <a:r>
              <a:rPr lang="en-US" baseline="0" dirty="0"/>
              <a:t> that it’s easy to extend its functionality with packages.</a:t>
            </a:r>
          </a:p>
          <a:p>
            <a:endParaRPr lang="en-US" baseline="0" dirty="0"/>
          </a:p>
          <a:p>
            <a:r>
              <a:rPr lang="en-US" baseline="0" dirty="0"/>
              <a:t>A package is a essentially a zip file that contains data sets, functions, and help files that document those data sets and functions.</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a:t>
            </a:r>
            <a:r>
              <a:rPr lang="en-US" b="0" baseline="0" dirty="0" err="1"/>
              <a:t>RStudio</a:t>
            </a:r>
            <a:r>
              <a:rPr lang="en-US" b="0" baseline="0" dirty="0"/>
              <a:t> Server, you won’t need to install any packages for this course. But at times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a:t>
            </a:r>
            <a:r>
              <a:rPr lang="en-US" baseline="0" dirty="0"/>
              <a:t> import CSV files using the </a:t>
            </a:r>
            <a:r>
              <a:rPr lang="en-US" baseline="0" dirty="0" err="1"/>
              <a:t>read_csv</a:t>
            </a:r>
            <a:r>
              <a:rPr lang="en-US" baseline="0" dirty="0"/>
              <a:t>() function. Here is a template for how to use the </a:t>
            </a:r>
            <a:r>
              <a:rPr lang="en-US" baseline="0" dirty="0" err="1"/>
              <a:t>read_csv</a:t>
            </a:r>
            <a:r>
              <a:rPr lang="en-US" baseline="0" dirty="0"/>
              <a:t> function to create a data frame object from a CSV file. 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readr</a:t>
            </a:r>
            <a:r>
              <a:rPr lang="en-US" baseline="0" dirty="0"/>
              <a:t> package (which is part of the </a:t>
            </a:r>
            <a:r>
              <a:rPr lang="en-US" baseline="0" dirty="0" err="1"/>
              <a:t>tidyverse</a:t>
            </a:r>
            <a:r>
              <a:rPr lang="en-US" baseline="0" dirty="0"/>
              <a:t> set of packages)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all remember functions from calculus. It’s something that takes an input, say an ‘x’ value and returns an output, say a ’y’ value. Functions in computer programming also take input and return outputs. But the inputs and outputs here are objects that exist within the context of a programming language. For </a:t>
            </a:r>
            <a:r>
              <a:rPr lang="en-US" baseline="0" dirty="0" err="1"/>
              <a:t>read_csv</a:t>
            </a:r>
            <a:r>
              <a:rPr lang="en-US" baseline="0" dirty="0"/>
              <a:t>, the input is a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you’d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again, </a:t>
            </a:r>
            <a:r>
              <a:rPr lang="en-US" dirty="0" err="1"/>
              <a:t>read_csv</a:t>
            </a:r>
            <a:r>
              <a:rPr lang="en-US" dirty="0"/>
              <a:t> outputs a data frame, but we want to *capture* that data frame inside of a named object.</a:t>
            </a:r>
            <a:r>
              <a:rPr lang="en-US" baseline="0" dirty="0"/>
              <a:t> The reason is that we want to hand that object to other functions so they can do other stuff with it, for example, summarize or visualize the data in it. </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you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for example in this line of code the object </a:t>
            </a:r>
            <a:r>
              <a:rPr lang="en-US" baseline="0" dirty="0" err="1"/>
              <a:t>test_df</a:t>
            </a:r>
            <a:r>
              <a:rPr lang="en-US" baseline="0" dirty="0"/>
              <a:t> gets a data frame created by </a:t>
            </a:r>
            <a:r>
              <a:rPr lang="en-US" baseline="0" dirty="0" err="1"/>
              <a:t>read_csv</a:t>
            </a:r>
            <a:r>
              <a:rPr lang="en-US" baseline="0" dirty="0"/>
              <a:t> as it reads a file named </a:t>
            </a:r>
            <a:r>
              <a:rPr lang="en-US" baseline="0" dirty="0" err="1"/>
              <a:t>test_data.csv</a:t>
            </a:r>
            <a:r>
              <a:rPr lang="en-US" baseline="0" dirty="0"/>
              <a:t>.</a:t>
            </a:r>
          </a:p>
          <a:p>
            <a:endParaRPr lang="en-US" baseline="0" dirty="0"/>
          </a:p>
          <a:p>
            <a:r>
              <a:rPr lang="en-US" baseline="0" dirty="0"/>
              <a:t>The line reads “</a:t>
            </a:r>
            <a:r>
              <a:rPr lang="en-US" baseline="0" dirty="0" err="1"/>
              <a:t>test_df</a:t>
            </a:r>
            <a:r>
              <a:rPr lang="en-US" baseline="0" dirty="0"/>
              <a:t> gets </a:t>
            </a:r>
            <a:r>
              <a:rPr lang="en-US" baseline="0" dirty="0" err="1"/>
              <a:t>read_csv</a:t>
            </a:r>
            <a:r>
              <a:rPr lang="en-US" baseline="0" dirty="0"/>
              <a:t> of </a:t>
            </a:r>
            <a:r>
              <a:rPr lang="en-US" baseline="0" dirty="0" err="1"/>
              <a:t>test_data.csv</a:t>
            </a:r>
            <a:r>
              <a:rPr lang="en-US" baseline="0" dirty="0"/>
              <a:t>.”</a:t>
            </a:r>
          </a:p>
          <a:p>
            <a:endParaRPr lang="en-US" baseline="0" dirty="0"/>
          </a:p>
          <a:p>
            <a:r>
              <a:rPr lang="en-US" baseline="0" dirty="0"/>
              <a:t>You might notice that one of the objects is put in quotes and the other one isn't. </a:t>
            </a:r>
          </a:p>
          <a:p>
            <a:r>
              <a:rPr lang="en-US" baseline="0" dirty="0"/>
              <a:t>To be honest, quotes can be confusing. Names of objects such as data frames don't get quotes. In contrast, literal file names are always put in quotes.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actually answers</a:t>
            </a:r>
            <a:r>
              <a:rPr lang="en-US" baseline="0" dirty="0"/>
              <a:t> </a:t>
            </a:r>
            <a:r>
              <a:rPr lang="en-US" dirty="0"/>
              <a:t>the question how to import pipe-delimited</a:t>
            </a:r>
            <a:r>
              <a:rPr lang="en-US" baseline="0" dirty="0"/>
              <a:t> files.</a:t>
            </a:r>
            <a:r>
              <a:rPr lang="en-US" dirty="0"/>
              <a:t> </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You can “knit” or convert R Markdown documents into a bunch of different formats, such as (**) HTML, (**) PDF, but also (**) Microsoft Word, and (**) PowerPoint. And even (**) interactive dashboards.</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2555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This means, you can mix code chunks written in R with code chunks written in python.</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RStudio Server – a version of the RStudio IDE that can be accessed from a web browser. This is what we’re using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407374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This gives </a:t>
            </a:r>
            <a:r>
              <a:rPr lang="en-US" baseline="0" dirty="0"/>
              <a:t>you back some of the functionality of working in Excel. </a:t>
            </a:r>
            <a:endParaRPr lang="en-US" dirty="0"/>
          </a:p>
          <a:p>
            <a:endParaRPr lang="en-US" dirty="0"/>
          </a:p>
          <a:p>
            <a:r>
              <a:rPr lang="en-US" dirty="0"/>
              <a:t>The Console on the bottom left. You can use the console quickly run an individual R command, like install a package. We won’t use the console too much in this course.</a:t>
            </a:r>
          </a:p>
          <a:p>
            <a:endParaRPr lang="en-US" baseline="0" dirty="0"/>
          </a:p>
          <a:p>
            <a:r>
              <a:rPr lang="en-US" baseline="0" dirty="0"/>
              <a:t>The lab I’ve labeled “MISC” has a couple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wan to mention here – next few min will be background and not critical to understand the rest, so if there are issues with logging into the server, please have TAs help troubleshooting now.)</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mid-2000s, Anil </a:t>
            </a:r>
            <a:r>
              <a:rPr lang="en-US" baseline="0" dirty="0" err="1"/>
              <a:t>Potti</a:t>
            </a:r>
            <a:r>
              <a:rPr lang="en-US" baseline="0" dirty="0"/>
              <a:t> and Joseph Nevins of Duke University tried to use microarray gene expression data of tumor cells to predict sensitivity to chemotherapeutic agents. This approach generated a lot of excitement at the time, and their papers got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their method.</a:t>
            </a:r>
          </a:p>
          <a:p>
            <a:endParaRPr lang="en-US" baseline="0" dirty="0"/>
          </a:p>
          <a:p>
            <a:r>
              <a:rPr lang="en-US" baseline="0" dirty="0"/>
              <a:t>(**) Even more unfortunately, patients were enrolled in clinical trials and allocated based on flawed models, and in all likelihood patients were actually allocated to the incorrect treatment arm.</a:t>
            </a:r>
          </a:p>
          <a:p>
            <a:endParaRPr lang="en-US" baseline="0" dirty="0"/>
          </a:p>
          <a:p>
            <a:r>
              <a:rPr lang="en-US" baseline="0" dirty="0"/>
              <a:t>(**) In the end, 18 papers were retracted, and Duke settled 11 or more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appreciate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Excel and accidentally </a:t>
            </a:r>
            <a:r>
              <a:rPr lang="en-US" dirty="0"/>
              <a:t>delete one cell, and as a result all the values in the affected column are shifted by one. This is a simple error to make, but as you might imagine, this error completely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8/24/20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9.tiff"/><Relationship Id="rId7" Type="http://schemas.openxmlformats.org/officeDocument/2006/relationships/image" Target="../media/image53.tiff"/><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tiff"/></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b.rstudio.com/databases/"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9.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6.tiff"/><Relationship Id="rId11" Type="http://schemas.openxmlformats.org/officeDocument/2006/relationships/image" Target="../media/image21.tiff"/><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R/Medicine 2020</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BB12E3-F08A-CD4C-A8B1-49EE647100FE}"/>
              </a:ext>
            </a:extLst>
          </p:cNvPr>
          <p:cNvPicPr>
            <a:picLocks noChangeAspect="1"/>
          </p:cNvPicPr>
          <p:nvPr/>
        </p:nvPicPr>
        <p:blipFill rotWithShape="1">
          <a:blip r:embed="rId3"/>
          <a:srcRect r="60913"/>
          <a:stretch/>
        </p:blipFill>
        <p:spPr>
          <a:xfrm>
            <a:off x="3419900" y="2669428"/>
            <a:ext cx="5584080" cy="2793822"/>
          </a:xfrm>
          <a:prstGeom prst="rect">
            <a:avLst/>
          </a:prstGeom>
        </p:spPr>
      </p:pic>
      <p:pic>
        <p:nvPicPr>
          <p:cNvPr id="5" name="Picture 4">
            <a:extLst>
              <a:ext uri="{FF2B5EF4-FFF2-40B4-BE49-F238E27FC236}">
                <a16:creationId xmlns:a16="http://schemas.microsoft.com/office/drawing/2014/main" id="{1953655F-037E-4A4D-807E-AAE7CBB23F3E}"/>
              </a:ext>
            </a:extLst>
          </p:cNvPr>
          <p:cNvPicPr>
            <a:picLocks noChangeAspect="1"/>
          </p:cNvPicPr>
          <p:nvPr/>
        </p:nvPicPr>
        <p:blipFill rotWithShape="1">
          <a:blip r:embed="rId4"/>
          <a:srcRect r="60913"/>
          <a:stretch/>
        </p:blipFill>
        <p:spPr>
          <a:xfrm>
            <a:off x="3419900" y="5334199"/>
            <a:ext cx="5580655" cy="1217072"/>
          </a:xfrm>
          <a:prstGeom prst="rect">
            <a:avLst/>
          </a:prstGeom>
        </p:spPr>
      </p:pic>
      <p:sp>
        <p:nvSpPr>
          <p:cNvPr id="7" name="TextBox 6">
            <a:extLst>
              <a:ext uri="{FF2B5EF4-FFF2-40B4-BE49-F238E27FC236}">
                <a16:creationId xmlns:a16="http://schemas.microsoft.com/office/drawing/2014/main" id="{D3F1B7F6-56F4-4745-A242-8A9E3E1F3674}"/>
              </a:ext>
            </a:extLst>
          </p:cNvPr>
          <p:cNvSpPr txBox="1"/>
          <p:nvPr/>
        </p:nvSpPr>
        <p:spPr>
          <a:xfrm>
            <a:off x="3419900" y="1654402"/>
            <a:ext cx="4161518" cy="923330"/>
          </a:xfrm>
          <a:prstGeom prst="rect">
            <a:avLst/>
          </a:prstGeom>
          <a:noFill/>
        </p:spPr>
        <p:txBody>
          <a:bodyPr wrap="square" rtlCol="0">
            <a:spAutoFit/>
          </a:bodyPr>
          <a:lstStyle/>
          <a:p>
            <a:r>
              <a:rPr lang="en-US" dirty="0">
                <a:latin typeface="Andale Mono" panose="020B0509000000000004" pitchFamily="49" charset="0"/>
              </a:rPr>
              <a:t>---</a:t>
            </a:r>
          </a:p>
          <a:p>
            <a:r>
              <a:rPr lang="en-US" dirty="0">
                <a:latin typeface="Andale Mono" panose="020B0509000000000004" pitchFamily="49" charset="0"/>
              </a:rPr>
              <a:t>output: </a:t>
            </a:r>
            <a:r>
              <a:rPr lang="en-US" dirty="0" err="1">
                <a:latin typeface="Andale Mono" panose="020B0509000000000004" pitchFamily="49" charset="0"/>
              </a:rPr>
              <a:t>html_document</a:t>
            </a:r>
            <a:endParaRPr lang="en-US" dirty="0">
              <a:latin typeface="Andale Mono" panose="020B0509000000000004" pitchFamily="49" charset="0"/>
            </a:endParaRPr>
          </a:p>
          <a:p>
            <a:r>
              <a:rPr lang="en-US" dirty="0">
                <a:latin typeface="Andale Mono" panose="020B0509000000000004" pitchFamily="49" charset="0"/>
              </a:rPr>
              <a:t>---</a:t>
            </a:r>
          </a:p>
        </p:txBody>
      </p:sp>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sp>
        <p:nvSpPr>
          <p:cNvPr id="10" name="TextBox 9">
            <a:extLst>
              <a:ext uri="{FF2B5EF4-FFF2-40B4-BE49-F238E27FC236}">
                <a16:creationId xmlns:a16="http://schemas.microsoft.com/office/drawing/2014/main" id="{5FC81D85-E2DC-5C4A-A4E4-BCC7012B23F2}"/>
              </a:ext>
            </a:extLst>
          </p:cNvPr>
          <p:cNvSpPr txBox="1"/>
          <p:nvPr/>
        </p:nvSpPr>
        <p:spPr>
          <a:xfrm>
            <a:off x="71226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309336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47986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sp>
        <p:nvSpPr>
          <p:cNvPr id="23" name="Rounded Rectangular Callout 22">
            <a:extLst>
              <a:ext uri="{FF2B5EF4-FFF2-40B4-BE49-F238E27FC236}">
                <a16:creationId xmlns:a16="http://schemas.microsoft.com/office/drawing/2014/main" id="{C57553F0-26F7-F74A-A27D-C1975C9C80B1}"/>
              </a:ext>
            </a:extLst>
          </p:cNvPr>
          <p:cNvSpPr/>
          <p:nvPr/>
        </p:nvSpPr>
        <p:spPr>
          <a:xfrm>
            <a:off x="47986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47986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3093365" y="2905227"/>
            <a:ext cx="185702" cy="24289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95EA4009-48DE-E14C-B0FD-0D4137A9FB7E}"/>
              </a:ext>
            </a:extLst>
          </p:cNvPr>
          <p:cNvSpPr/>
          <p:nvPr/>
        </p:nvSpPr>
        <p:spPr>
          <a:xfrm flipH="1">
            <a:off x="3093365" y="5463249"/>
            <a:ext cx="185702" cy="94816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479865" y="5280361"/>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0012" y="179970"/>
            <a:ext cx="9191976" cy="1797571"/>
          </a:xfrm>
          <a:prstGeom prst="rect">
            <a:avLst/>
          </a:prstGeom>
        </p:spPr>
      </p:pic>
      <p:pic>
        <p:nvPicPr>
          <p:cNvPr id="3" name="Picture 2"/>
          <p:cNvPicPr>
            <a:picLocks noChangeAspect="1"/>
          </p:cNvPicPr>
          <p:nvPr/>
        </p:nvPicPr>
        <p:blipFill>
          <a:blip r:embed="rId4"/>
          <a:stretch>
            <a:fillRect/>
          </a:stretch>
        </p:blipFill>
        <p:spPr>
          <a:xfrm>
            <a:off x="1500012" y="1977541"/>
            <a:ext cx="9191976" cy="783556"/>
          </a:xfrm>
          <a:prstGeom prst="rect">
            <a:avLst/>
          </a:prstGeom>
        </p:spPr>
      </p:pic>
      <p:pic>
        <p:nvPicPr>
          <p:cNvPr id="4" name="Picture 3"/>
          <p:cNvPicPr>
            <a:picLocks noChangeAspect="1"/>
          </p:cNvPicPr>
          <p:nvPr/>
        </p:nvPicPr>
        <p:blipFill>
          <a:blip r:embed="rId5"/>
          <a:stretch>
            <a:fillRect/>
          </a:stretch>
        </p:blipFill>
        <p:spPr>
          <a:xfrm>
            <a:off x="1500012" y="2615386"/>
            <a:ext cx="9191976" cy="638698"/>
          </a:xfrm>
          <a:prstGeom prst="rect">
            <a:avLst/>
          </a:prstGeom>
        </p:spPr>
      </p:pic>
      <p:pic>
        <p:nvPicPr>
          <p:cNvPr id="5" name="Picture 4"/>
          <p:cNvPicPr>
            <a:picLocks noChangeAspect="1"/>
          </p:cNvPicPr>
          <p:nvPr/>
        </p:nvPicPr>
        <p:blipFill>
          <a:blip r:embed="rId6"/>
          <a:stretch>
            <a:fillRect/>
          </a:stretch>
        </p:blipFill>
        <p:spPr>
          <a:xfrm>
            <a:off x="1500012" y="3254084"/>
            <a:ext cx="9191976" cy="3423945"/>
          </a:xfrm>
          <a:prstGeom prst="rect">
            <a:avLst/>
          </a:prstGeom>
        </p:spPr>
      </p:pic>
    </p:spTree>
    <p:extLst>
      <p:ext uri="{BB962C8B-B14F-4D97-AF65-F5344CB8AC3E}">
        <p14:creationId xmlns:p14="http://schemas.microsoft.com/office/powerpoint/2010/main" val="425851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Code</a:t>
            </a:r>
          </a:p>
        </p:txBody>
      </p:sp>
    </p:spTree>
    <p:extLst>
      <p:ext uri="{BB962C8B-B14F-4D97-AF65-F5344CB8AC3E}">
        <p14:creationId xmlns:p14="http://schemas.microsoft.com/office/powerpoint/2010/main" val="180440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17</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7"/>
          <p:cNvPicPr preferRelativeResize="0"/>
          <p:nvPr/>
        </p:nvPicPr>
        <p:blipFill rotWithShape="1">
          <a:blip r:embed="rId3">
            <a:alphaModFix/>
          </a:blip>
          <a:srcRect l="4217" t="4499" r="4107" b="3681"/>
          <a:stretch/>
        </p:blipFill>
        <p:spPr>
          <a:xfrm>
            <a:off x="8959100" y="1772867"/>
            <a:ext cx="2158467" cy="2508000"/>
          </a:xfrm>
          <a:prstGeom prst="rect">
            <a:avLst/>
          </a:prstGeom>
          <a:noFill/>
          <a:ln>
            <a:noFill/>
          </a:ln>
        </p:spPr>
      </p:pic>
      <p:pic>
        <p:nvPicPr>
          <p:cNvPr id="245" name="Google Shape;245;p37"/>
          <p:cNvPicPr preferRelativeResize="0"/>
          <p:nvPr/>
        </p:nvPicPr>
        <p:blipFill>
          <a:blip r:embed="rId4">
            <a:alphaModFix/>
          </a:blip>
          <a:stretch>
            <a:fillRect/>
          </a:stretch>
        </p:blipFill>
        <p:spPr>
          <a:xfrm>
            <a:off x="540334" y="1922949"/>
            <a:ext cx="2849300" cy="2207835"/>
          </a:xfrm>
          <a:prstGeom prst="rect">
            <a:avLst/>
          </a:prstGeom>
          <a:noFill/>
          <a:ln>
            <a:noFill/>
          </a:ln>
        </p:spPr>
      </p:pic>
      <p:pic>
        <p:nvPicPr>
          <p:cNvPr id="246" name="Google Shape;246;p37"/>
          <p:cNvPicPr preferRelativeResize="0"/>
          <p:nvPr/>
        </p:nvPicPr>
        <p:blipFill rotWithShape="1">
          <a:blip r:embed="rId5">
            <a:alphaModFix/>
          </a:blip>
          <a:srcRect/>
          <a:stretch/>
        </p:blipFill>
        <p:spPr>
          <a:xfrm>
            <a:off x="5005633" y="1783718"/>
            <a:ext cx="2205435" cy="2486285"/>
          </a:xfrm>
          <a:prstGeom prst="rect">
            <a:avLst/>
          </a:prstGeom>
          <a:noFill/>
          <a:ln>
            <a:noFill/>
          </a:ln>
        </p:spPr>
      </p:pic>
      <p:sp>
        <p:nvSpPr>
          <p:cNvPr id="247" name="Google Shape;247;p37"/>
          <p:cNvSpPr txBox="1"/>
          <p:nvPr/>
        </p:nvSpPr>
        <p:spPr>
          <a:xfrm>
            <a:off x="0" y="4371600"/>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sp>
        <p:nvSpPr>
          <p:cNvPr id="248" name="Google Shape;248;p37"/>
          <p:cNvSpPr txBox="1"/>
          <p:nvPr/>
        </p:nvSpPr>
        <p:spPr>
          <a:xfrm>
            <a:off x="8073333" y="4461967"/>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Editor for writing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R Markdown</a:t>
            </a:r>
            <a:endParaRPr sz="4400" b="1" dirty="0">
              <a:latin typeface="Tw Cen MT" panose="020B0602020104020603" pitchFamily="34" charset="77"/>
              <a:ea typeface="Raleway"/>
              <a:cs typeface="Raleway"/>
              <a:sym typeface="Raleway"/>
            </a:endParaRPr>
          </a:p>
        </p:txBody>
      </p:sp>
      <p:sp>
        <p:nvSpPr>
          <p:cNvPr id="249" name="Google Shape;249;p37"/>
          <p:cNvSpPr txBox="1"/>
          <p:nvPr/>
        </p:nvSpPr>
        <p:spPr>
          <a:xfrm>
            <a:off x="4143333" y="4360367"/>
            <a:ext cx="3930000" cy="23960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(uses R for executable code)</a:t>
            </a:r>
            <a:endParaRPr sz="4400" b="1" dirty="0">
              <a:latin typeface="Tw Cen MT" panose="020B0602020104020603" pitchFamily="34" charset="77"/>
              <a:ea typeface="Raleway"/>
              <a:cs typeface="Raleway"/>
              <a:sym typeface="Raleway"/>
            </a:endParaRPr>
          </a:p>
        </p:txBody>
      </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1000"/>
                                        <p:tgtEl>
                                          <p:spTgt spid="2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par>
                                <p:cTn id="16" presetID="10" presetClass="entr" presetSubtype="0" fill="hold" nodeType="withEffect">
                                  <p:stCondLst>
                                    <p:cond delay="0"/>
                                  </p:stCondLst>
                                  <p:childTnLst>
                                    <p:set>
                                      <p:cBhvr>
                                        <p:cTn id="17" dur="1" fill="hold">
                                          <p:stCondLst>
                                            <p:cond delay="0"/>
                                          </p:stCondLst>
                                        </p:cTn>
                                        <p:tgtEl>
                                          <p:spTgt spid="248"/>
                                        </p:tgtEl>
                                        <p:attrNameLst>
                                          <p:attrName>style.visibility</p:attrName>
                                        </p:attrNameLst>
                                      </p:cBhvr>
                                      <p:to>
                                        <p:strVal val="visible"/>
                                      </p:to>
                                    </p:set>
                                    <p:animEffect transition="in" filter="fade">
                                      <p:cBhvr>
                                        <p:cTn id="18"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66664" y="1565148"/>
            <a:ext cx="5609336" cy="2257823"/>
            <a:chOff x="5566664" y="1397223"/>
            <a:chExt cx="5609336" cy="2257823"/>
          </a:xfrm>
        </p:grpSpPr>
        <p:pic>
          <p:nvPicPr>
            <p:cNvPr id="6" name="Picture 5"/>
            <p:cNvPicPr>
              <a:picLocks noChangeAspect="1"/>
            </p:cNvPicPr>
            <p:nvPr/>
          </p:nvPicPr>
          <p:blipFill>
            <a:blip r:embed="rId4"/>
            <a:stretch>
              <a:fillRect/>
            </a:stretch>
          </p:blipFill>
          <p:spPr>
            <a:xfrm>
              <a:off x="6481064" y="1397223"/>
              <a:ext cx="3899876" cy="2257823"/>
            </a:xfrm>
            <a:prstGeom prst="rect">
              <a:avLst/>
            </a:prstGeom>
          </p:spPr>
        </p:pic>
        <p:sp>
          <p:nvSpPr>
            <p:cNvPr id="10" name="Rectangle 9">
              <a:extLst>
                <a:ext uri="{FF2B5EF4-FFF2-40B4-BE49-F238E27FC236}">
                  <a16:creationId xmlns:a16="http://schemas.microsoft.com/office/drawing/2014/main" id="{DF26BD25-555C-EF46-BF32-60CEEFE1EEA6}"/>
                </a:ext>
              </a:extLst>
            </p:cNvPr>
            <p:cNvSpPr/>
            <p:nvPr/>
          </p:nvSpPr>
          <p:spPr>
            <a:xfrm>
              <a:off x="5566664" y="214006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grpSp>
        <p:nvGrpSpPr>
          <p:cNvPr id="13" name="Group 12">
            <a:extLst>
              <a:ext uri="{FF2B5EF4-FFF2-40B4-BE49-F238E27FC236}">
                <a16:creationId xmlns:a16="http://schemas.microsoft.com/office/drawing/2014/main" id="{22361FBF-EB79-3F46-BACB-3089EDBAC882}"/>
              </a:ext>
            </a:extLst>
          </p:cNvPr>
          <p:cNvGrpSpPr/>
          <p:nvPr/>
        </p:nvGrpSpPr>
        <p:grpSpPr>
          <a:xfrm>
            <a:off x="5566664" y="4078342"/>
            <a:ext cx="5609336" cy="2253066"/>
            <a:chOff x="5566664" y="3862442"/>
            <a:chExt cx="5609336" cy="2253066"/>
          </a:xfrm>
        </p:grpSpPr>
        <p:pic>
          <p:nvPicPr>
            <p:cNvPr id="7" name="Picture 6"/>
            <p:cNvPicPr>
              <a:picLocks noChangeAspect="1"/>
            </p:cNvPicPr>
            <p:nvPr/>
          </p:nvPicPr>
          <p:blipFill>
            <a:blip r:embed="rId5"/>
            <a:stretch>
              <a:fillRect/>
            </a:stretch>
          </p:blipFill>
          <p:spPr>
            <a:xfrm>
              <a:off x="6481064" y="3862442"/>
              <a:ext cx="3794368" cy="2253066"/>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597337"/>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36209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2400" dirty="0"/>
              <a:t>(Run a code chunk and view the contents of the data frame. Answer some questions about it, e.g. how many rows, how many positives. This exercise should perhaps be inside an R Markdown document.)</a:t>
            </a:r>
          </a:p>
        </p:txBody>
      </p:sp>
    </p:spTree>
    <p:extLst>
      <p:ext uri="{BB962C8B-B14F-4D97-AF65-F5344CB8AC3E}">
        <p14:creationId xmlns:p14="http://schemas.microsoft.com/office/powerpoint/2010/main" val="3929708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33132" y="1830411"/>
            <a:ext cx="8773386" cy="4812436"/>
          </a:xfrm>
        </p:spPr>
        <p:txBody>
          <a:bodyPr>
            <a:normAutofit/>
          </a:bodyPr>
          <a:lstStyle/>
          <a:p>
            <a:pPr marL="0" indent="0">
              <a:buNone/>
            </a:pPr>
            <a:r>
              <a:rPr lang="en-US" sz="3200" b="1" dirty="0"/>
              <a:t>RStudio</a:t>
            </a:r>
            <a:r>
              <a:rPr lang="en-US" sz="3200" dirty="0"/>
              <a:t> is..</a:t>
            </a:r>
            <a:endParaRPr lang="en-US" sz="3200" b="1" dirty="0"/>
          </a:p>
          <a:p>
            <a:pPr marL="0" indent="0">
              <a:buNone/>
            </a:pPr>
            <a:endParaRPr lang="en-US" sz="3200" dirty="0"/>
          </a:p>
          <a:p>
            <a:pPr marL="0" indent="0">
              <a:buNone/>
            </a:pPr>
            <a:endParaRPr lang="en-US" sz="3200" dirty="0"/>
          </a:p>
          <a:p>
            <a:pPr marL="0" indent="0">
              <a:buNone/>
            </a:pPr>
            <a:r>
              <a:rPr lang="en-US" sz="3200" b="1" dirty="0"/>
              <a:t>R Markdown</a:t>
            </a:r>
            <a:r>
              <a:rPr lang="en-US" sz="3200" dirty="0"/>
              <a:t> …</a:t>
            </a:r>
            <a:endParaRPr lang="en-US" sz="3200" b="1" dirty="0"/>
          </a:p>
          <a:p>
            <a:pPr marL="0" indent="0">
              <a:buNone/>
            </a:pPr>
            <a:endParaRPr lang="en-US" sz="3200" dirty="0"/>
          </a:p>
          <a:p>
            <a:pPr marL="0" indent="0">
              <a:buNone/>
            </a:pPr>
            <a:r>
              <a:rPr lang="en-US" sz="3200" b="1" dirty="0"/>
              <a:t>R</a:t>
            </a:r>
            <a:r>
              <a:rPr lang="en-US" sz="3200" dirty="0"/>
              <a:t> …</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7" name="Google Shape;274;p40">
            <a:extLst>
              <a:ext uri="{FF2B5EF4-FFF2-40B4-BE49-F238E27FC236}">
                <a16:creationId xmlns:a16="http://schemas.microsoft.com/office/drawing/2014/main" id="{71630299-BC19-6B4F-806E-2BB3466C3AAC}"/>
              </a:ext>
            </a:extLst>
          </p:cNvPr>
          <p:cNvPicPr preferRelativeResize="0"/>
          <p:nvPr/>
        </p:nvPicPr>
        <p:blipFill rotWithShape="1">
          <a:blip r:embed="rId3">
            <a:alphaModFix/>
          </a:blip>
          <a:srcRect/>
          <a:stretch/>
        </p:blipFill>
        <p:spPr>
          <a:xfrm>
            <a:off x="909501" y="3429000"/>
            <a:ext cx="1030813" cy="1162082"/>
          </a:xfrm>
          <a:prstGeom prst="rect">
            <a:avLst/>
          </a:prstGeom>
          <a:noFill/>
          <a:ln>
            <a:noFill/>
          </a:ln>
        </p:spPr>
      </p:pic>
      <p:pic>
        <p:nvPicPr>
          <p:cNvPr id="8" name="Google Shape;244;p37">
            <a:extLst>
              <a:ext uri="{FF2B5EF4-FFF2-40B4-BE49-F238E27FC236}">
                <a16:creationId xmlns:a16="http://schemas.microsoft.com/office/drawing/2014/main" id="{D239430D-5ECC-6044-A5F7-12D9F1BDFCEC}"/>
              </a:ext>
            </a:extLst>
          </p:cNvPr>
          <p:cNvPicPr preferRelativeResize="0"/>
          <p:nvPr/>
        </p:nvPicPr>
        <p:blipFill rotWithShape="1">
          <a:blip r:embed="rId4">
            <a:alphaModFix/>
          </a:blip>
          <a:srcRect l="4217" t="4499" r="4107" b="3681"/>
          <a:stretch/>
        </p:blipFill>
        <p:spPr>
          <a:xfrm>
            <a:off x="952526" y="1830411"/>
            <a:ext cx="987788" cy="1147746"/>
          </a:xfrm>
          <a:prstGeom prst="rect">
            <a:avLst/>
          </a:prstGeom>
          <a:noFill/>
          <a:ln>
            <a:noFill/>
          </a:ln>
        </p:spPr>
      </p:pic>
      <p:pic>
        <p:nvPicPr>
          <p:cNvPr id="9" name="Google Shape;245;p37">
            <a:extLst>
              <a:ext uri="{FF2B5EF4-FFF2-40B4-BE49-F238E27FC236}">
                <a16:creationId xmlns:a16="http://schemas.microsoft.com/office/drawing/2014/main" id="{EFA6CF99-F7C5-0148-9862-2D719261208A}"/>
              </a:ext>
            </a:extLst>
          </p:cNvPr>
          <p:cNvPicPr preferRelativeResize="0"/>
          <p:nvPr/>
        </p:nvPicPr>
        <p:blipFill>
          <a:blip r:embed="rId5">
            <a:alphaModFix/>
          </a:blip>
          <a:stretch>
            <a:fillRect/>
          </a:stretch>
        </p:blipFill>
        <p:spPr>
          <a:xfrm>
            <a:off x="696453" y="5041925"/>
            <a:ext cx="1499714" cy="1162082"/>
          </a:xfrm>
          <a:prstGeom prst="rect">
            <a:avLst/>
          </a:prstGeom>
          <a:noFill/>
          <a:ln>
            <a:noFill/>
          </a:ln>
        </p:spPr>
      </p:pic>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6650" y="1126273"/>
            <a:ext cx="9598699" cy="7772400"/>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2"/>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3"/>
            <a:srcRect t="43256" r="68138" b="26046"/>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3"/>
            <a:srcRect t="12558" r="68138" b="56744"/>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3"/>
            <a:srcRect t="72403" r="68138"/>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500"/>
                                        <p:tgtEl>
                                          <p:spTgt spid="280"/>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500"/>
                                        <p:tgtEl>
                                          <p:spTgt spid="2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2"/>
                                        </p:tgtEl>
                                        <p:attrNameLst>
                                          <p:attrName>style.visibility</p:attrName>
                                        </p:attrNameLst>
                                      </p:cBhvr>
                                      <p:to>
                                        <p:strVal val="visible"/>
                                      </p:to>
                                    </p:set>
                                    <p:animEffect transition="in" filter="fade">
                                      <p:cBhvr>
                                        <p:cTn id="23" dur="500"/>
                                        <p:tgtEl>
                                          <p:spTgt spid="282"/>
                                        </p:tgtEl>
                                      </p:cBhvr>
                                    </p:animEffect>
                                  </p:childTnLst>
                                </p:cTn>
                              </p:par>
                              <p:par>
                                <p:cTn id="24" presetID="10" presetClass="entr" presetSubtype="0" fill="hold" nodeType="withEffect">
                                  <p:stCondLst>
                                    <p:cond delay="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500"/>
                                        <p:tgtEl>
                                          <p:spTgt spid="2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3"/>
                                        </p:tgtEl>
                                        <p:attrNameLst>
                                          <p:attrName>style.visibility</p:attrName>
                                        </p:attrNameLst>
                                      </p:cBhvr>
                                      <p:to>
                                        <p:strVal val="visible"/>
                                      </p:to>
                                    </p:set>
                                    <p:animEffect transition="in" filter="fade">
                                      <p:cBhvr>
                                        <p:cTn id="31" dur="500"/>
                                        <p:tgtEl>
                                          <p:spTgt spid="283"/>
                                        </p:tgtEl>
                                      </p:cBhvr>
                                    </p:animEffect>
                                  </p:childTnLst>
                                </p:cTn>
                              </p:par>
                              <p:par>
                                <p:cTn id="32" presetID="10" presetClass="entr" presetSubtype="0" fill="hold" nodeType="withEffect">
                                  <p:stCondLst>
                                    <p:cond delay="0"/>
                                  </p:stCondLst>
                                  <p:childTnLst>
                                    <p:set>
                                      <p:cBhvr>
                                        <p:cTn id="33" dur="1" fill="hold">
                                          <p:stCondLst>
                                            <p:cond delay="0"/>
                                          </p:stCondLst>
                                        </p:cTn>
                                        <p:tgtEl>
                                          <p:spTgt spid="278"/>
                                        </p:tgtEl>
                                        <p:attrNameLst>
                                          <p:attrName>style.visibility</p:attrName>
                                        </p:attrNameLst>
                                      </p:cBhvr>
                                      <p:to>
                                        <p:strVal val="visible"/>
                                      </p:to>
                                    </p:set>
                                    <p:animEffect transition="in" filter="fade">
                                      <p:cBhvr>
                                        <p:cTn id="34" dur="500"/>
                                        <p:tgtEl>
                                          <p:spTgt spid="2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500"/>
                                        <p:tgtEl>
                                          <p:spTgt spid="284"/>
                                        </p:tgtEl>
                                      </p:cBhvr>
                                    </p:animEffect>
                                  </p:childTnLst>
                                </p:cTn>
                              </p:par>
                              <p:par>
                                <p:cTn id="40" presetID="10" presetClass="entr" presetSubtype="0" fill="hold" nodeType="with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fade">
                                      <p:cBhvr>
                                        <p:cTn id="42"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P spid="281" grpId="0" animBg="1"/>
      <p:bldP spid="282" grpId="0" animBg="1"/>
      <p:bldP spid="283" grpId="0" animBg="1"/>
      <p:bldP spid="28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3080700D-CDDC-6C40-8DA7-2502BCA46835}"/>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RStudio on your computer or on the web</a:t>
            </a:r>
            <a:endParaRPr sz="4400" dirty="0">
              <a:latin typeface="Tw Cen MT" panose="020B0602020104020603" pitchFamily="34" charset="77"/>
              <a:cs typeface="Helvetica Neue"/>
            </a:endParaRPr>
          </a:p>
        </p:txBody>
      </p:sp>
      <p:grpSp>
        <p:nvGrpSpPr>
          <p:cNvPr id="10" name="Group 9">
            <a:extLst>
              <a:ext uri="{FF2B5EF4-FFF2-40B4-BE49-F238E27FC236}">
                <a16:creationId xmlns:a16="http://schemas.microsoft.com/office/drawing/2014/main" id="{41EE5480-B273-384E-A009-B7A2E3E9F21D}"/>
              </a:ext>
            </a:extLst>
          </p:cNvPr>
          <p:cNvGrpSpPr/>
          <p:nvPr/>
        </p:nvGrpSpPr>
        <p:grpSpPr>
          <a:xfrm>
            <a:off x="5982783" y="1486833"/>
            <a:ext cx="4537339" cy="4997888"/>
            <a:chOff x="1149962" y="1860112"/>
            <a:chExt cx="4537339" cy="4997888"/>
          </a:xfrm>
        </p:grpSpPr>
        <p:pic>
          <p:nvPicPr>
            <p:cNvPr id="4" name="Picture 3" descr="Your Computer Monitor Could be Part of Antitrust Scheme">
              <a:extLst>
                <a:ext uri="{FF2B5EF4-FFF2-40B4-BE49-F238E27FC236}">
                  <a16:creationId xmlns:a16="http://schemas.microsoft.com/office/drawing/2014/main" id="{E5B03A08-C135-4A48-AF28-DBCDB9DA0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962" y="1860112"/>
              <a:ext cx="4537339" cy="3403004"/>
            </a:xfrm>
            <a:prstGeom prst="rect">
              <a:avLst/>
            </a:prstGeom>
          </p:spPr>
        </p:pic>
        <p:pic>
          <p:nvPicPr>
            <p:cNvPr id="5" name="Picture 4">
              <a:extLst>
                <a:ext uri="{FF2B5EF4-FFF2-40B4-BE49-F238E27FC236}">
                  <a16:creationId xmlns:a16="http://schemas.microsoft.com/office/drawing/2014/main" id="{C6C4C5B1-515A-9A4B-9E82-1DEC7DD10EA3}"/>
                </a:ext>
              </a:extLst>
            </p:cNvPr>
            <p:cNvPicPr>
              <a:picLocks noChangeAspect="1"/>
            </p:cNvPicPr>
            <p:nvPr/>
          </p:nvPicPr>
          <p:blipFill>
            <a:blip r:embed="rId4"/>
            <a:stretch>
              <a:fillRect/>
            </a:stretch>
          </p:blipFill>
          <p:spPr>
            <a:xfrm>
              <a:off x="2942381" y="2835791"/>
              <a:ext cx="952500" cy="952500"/>
            </a:xfrm>
            <a:prstGeom prst="rect">
              <a:avLst/>
            </a:prstGeom>
          </p:spPr>
        </p:pic>
        <p:sp>
          <p:nvSpPr>
            <p:cNvPr id="8" name="Google Shape;247;p37">
              <a:extLst>
                <a:ext uri="{FF2B5EF4-FFF2-40B4-BE49-F238E27FC236}">
                  <a16:creationId xmlns:a16="http://schemas.microsoft.com/office/drawing/2014/main" id="{61F20A73-DE7F-3342-8CBE-19B423ED53ED}"/>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1" name="Group 10">
            <a:extLst>
              <a:ext uri="{FF2B5EF4-FFF2-40B4-BE49-F238E27FC236}">
                <a16:creationId xmlns:a16="http://schemas.microsoft.com/office/drawing/2014/main" id="{7FF20E51-91FB-E24A-8BBF-FFA5B776B5B4}"/>
              </a:ext>
            </a:extLst>
          </p:cNvPr>
          <p:cNvGrpSpPr/>
          <p:nvPr/>
        </p:nvGrpSpPr>
        <p:grpSpPr>
          <a:xfrm>
            <a:off x="1485602" y="1888034"/>
            <a:ext cx="4003869" cy="4596687"/>
            <a:chOff x="6504701" y="2206024"/>
            <a:chExt cx="4003869" cy="4596687"/>
          </a:xfrm>
        </p:grpSpPr>
        <p:sp>
          <p:nvSpPr>
            <p:cNvPr id="3" name="Cloud 2">
              <a:extLst>
                <a:ext uri="{FF2B5EF4-FFF2-40B4-BE49-F238E27FC236}">
                  <a16:creationId xmlns:a16="http://schemas.microsoft.com/office/drawing/2014/main" id="{4262B153-EAFB-C246-8861-442D0CD2495B}"/>
                </a:ext>
              </a:extLst>
            </p:cNvPr>
            <p:cNvSpPr/>
            <p:nvPr/>
          </p:nvSpPr>
          <p:spPr>
            <a:xfrm>
              <a:off x="6504701" y="2206024"/>
              <a:ext cx="4003869" cy="2908236"/>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B1D7C3C-112D-314E-BB0F-23C6D813C492}"/>
                </a:ext>
              </a:extLst>
            </p:cNvPr>
            <p:cNvPicPr>
              <a:picLocks noChangeAspect="1"/>
            </p:cNvPicPr>
            <p:nvPr/>
          </p:nvPicPr>
          <p:blipFill>
            <a:blip r:embed="rId4"/>
            <a:stretch>
              <a:fillRect/>
            </a:stretch>
          </p:blipFill>
          <p:spPr>
            <a:xfrm>
              <a:off x="8030385" y="3085364"/>
              <a:ext cx="952500" cy="952500"/>
            </a:xfrm>
            <a:prstGeom prst="rect">
              <a:avLst/>
            </a:prstGeom>
          </p:spPr>
        </p:pic>
        <p:sp>
          <p:nvSpPr>
            <p:cNvPr id="9" name="Google Shape;247;p37">
              <a:extLst>
                <a:ext uri="{FF2B5EF4-FFF2-40B4-BE49-F238E27FC236}">
                  <a16:creationId xmlns:a16="http://schemas.microsoft.com/office/drawing/2014/main" id="{CB2368ED-BC81-0F48-B3DF-0A9FCA2EDDDC}"/>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519782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10738"/>
          <a:stretch/>
        </p:blipFill>
        <p:spPr>
          <a:xfrm>
            <a:off x="291182" y="187036"/>
            <a:ext cx="11388238" cy="6244975"/>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020291"/>
            <a:ext cx="6097211" cy="341172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615513"/>
            <a:ext cx="5137102" cy="38164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96532" y="5891904"/>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5847236"/>
            <a:ext cx="2113210" cy="584775"/>
          </a:xfrm>
          <a:prstGeom prst="rect">
            <a:avLst/>
          </a:prstGeom>
          <a:noFill/>
        </p:spPr>
        <p:txBody>
          <a:bodyPr wrap="square" rtlCol="0">
            <a:spAutoFit/>
          </a:bodyPr>
          <a:lstStyle/>
          <a:p>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3333407" cy="584775"/>
          </a:xfrm>
          <a:prstGeom prst="rect">
            <a:avLst/>
          </a:prstGeom>
          <a:noFill/>
        </p:spPr>
        <p:txBody>
          <a:bodyPr wrap="square" rtlCol="0">
            <a:spAutoFit/>
          </a:bodyPr>
          <a:lstStyle/>
          <a:p>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232286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496532" y="2513868"/>
            <a:ext cx="3333407" cy="584775"/>
          </a:xfrm>
          <a:prstGeom prst="rect">
            <a:avLst/>
          </a:prstGeom>
          <a:noFill/>
        </p:spPr>
        <p:txBody>
          <a:bodyPr wrap="square" rtlCol="0">
            <a:spAutoFit/>
          </a:bodyPr>
          <a:lstStyle/>
          <a:p>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Go to </a:t>
            </a:r>
            <a:r>
              <a:rPr lang="en-US" sz="3600" dirty="0">
                <a:solidFill>
                  <a:srgbClr val="0070C0"/>
                </a:solidFill>
                <a:latin typeface="Monaco" charset="0"/>
                <a:ea typeface="Monaco" charset="0"/>
                <a:cs typeface="Monaco" charset="0"/>
              </a:rPr>
              <a:t>rmed2020.cloud</a:t>
            </a:r>
            <a:r>
              <a:rPr lang="en-US" sz="4400" dirty="0"/>
              <a:t> in your browser and log in using the username and password provided in the email.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Markdown</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srcRect l="14866" t="27323" r="44275" b="14456"/>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3"/>
          <a:srcRect l="59273" t="28474" r="1584" b="13305"/>
          <a:stretch/>
        </p:blipFill>
        <p:spPr>
          <a:xfrm>
            <a:off x="6345382" y="2387598"/>
            <a:ext cx="4599709" cy="3195784"/>
          </a:xfrm>
          <a:prstGeom prst="rect">
            <a:avLst/>
          </a:prstGeom>
        </p:spPr>
      </p:pic>
      <p:pic>
        <p:nvPicPr>
          <p:cNvPr id="21" name="Picture 20"/>
          <p:cNvPicPr>
            <a:picLocks noChangeAspect="1"/>
          </p:cNvPicPr>
          <p:nvPr/>
        </p:nvPicPr>
        <p:blipFill>
          <a:blip r:embed="rId4"/>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10619</TotalTime>
  <Words>3316</Words>
  <Application>Microsoft Macintosh PowerPoint</Application>
  <PresentationFormat>Widescreen</PresentationFormat>
  <Paragraphs>321</Paragraphs>
  <Slides>34</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Andale Mono</vt:lpstr>
      <vt:lpstr>Arial</vt:lpstr>
      <vt:lpstr>Calibri</vt:lpstr>
      <vt:lpstr>Monaco</vt:lpstr>
      <vt:lpstr>Tw Cen MT</vt:lpstr>
      <vt:lpstr>Tw Cen MT Condensed</vt:lpstr>
      <vt:lpstr>Wingdings</vt:lpstr>
      <vt:lpstr>Wingdings 3</vt:lpstr>
      <vt:lpstr>Integral</vt:lpstr>
      <vt:lpstr>Introduction to R, RStudio, and  R Markdown</vt:lpstr>
      <vt:lpstr>PowerPoint Presentation</vt:lpstr>
      <vt:lpstr>RStudio</vt:lpstr>
      <vt:lpstr>PowerPoint Presentation</vt:lpstr>
      <vt:lpstr>PowerPoint Presentation</vt:lpstr>
      <vt:lpstr>Your Turn #1</vt:lpstr>
      <vt:lpstr>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555</cp:revision>
  <cp:lastPrinted>2019-02-19T22:36:37Z</cp:lastPrinted>
  <dcterms:created xsi:type="dcterms:W3CDTF">2018-02-01T22:00:01Z</dcterms:created>
  <dcterms:modified xsi:type="dcterms:W3CDTF">2020-08-25T00:16:59Z</dcterms:modified>
</cp:coreProperties>
</file>